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29.jpeg" ContentType="image/jpeg"/>
  <Override PartName="/ppt/media/image30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move the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slide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E784F47-7001-4560-9A9C-796473ED0C9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A342540-A357-4A78-9888-7845D9CEB73D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2DA458A-D7A3-4674-92CF-8A66FE1AB60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2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FCE4B19-38CF-44C9-ACCB-E13059B9EFCA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359EEDE-0ACE-41BE-85E2-A6BD0370C05E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9C489BC-03CE-4141-94D4-17875FD373D0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3839892-929B-4DE4-8952-009C96637E5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19ED4AC-01E3-4DCB-A04B-C1C94DA155FE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950EFE4-4D99-45AB-B361-7A1624AD391B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4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00018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61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jpe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slideLayout" Target="../slideLayouts/slideLayout73.xml"/><Relationship Id="rId9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35" name="Text 0"/>
          <p:cNvSpPr/>
          <p:nvPr/>
        </p:nvSpPr>
        <p:spPr>
          <a:xfrm>
            <a:off x="6280200" y="254700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Моделирование голограммы Денисюка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36" name="Text 1"/>
          <p:cNvSpPr/>
          <p:nvPr/>
        </p:nvSpPr>
        <p:spPr>
          <a:xfrm>
            <a:off x="6280200" y="4304880"/>
            <a:ext cx="7556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Изучение записи и восстановления трёхмерных изображений методом голографии.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37" name="Shape 2"/>
          <p:cNvSpPr/>
          <p:nvPr/>
        </p:nvSpPr>
        <p:spPr>
          <a:xfrm>
            <a:off x="6280200" y="530244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Text 3"/>
          <p:cNvSpPr/>
          <p:nvPr/>
        </p:nvSpPr>
        <p:spPr>
          <a:xfrm>
            <a:off x="6756480" y="5285520"/>
            <a:ext cx="23385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 </a:t>
            </a:r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Арина Лузгина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39" name="Shape 3"/>
          <p:cNvSpPr/>
          <p:nvPr/>
        </p:nvSpPr>
        <p:spPr>
          <a:xfrm>
            <a:off x="6280200" y="530244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Shape 5"/>
          <p:cNvSpPr/>
          <p:nvPr/>
        </p:nvSpPr>
        <p:spPr>
          <a:xfrm>
            <a:off x="6266880" y="580968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"/>
          <p:cNvSpPr txBox="1"/>
          <p:nvPr/>
        </p:nvSpPr>
        <p:spPr>
          <a:xfrm>
            <a:off x="6808320" y="5756760"/>
            <a:ext cx="370728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200" spc="-1" strike="noStrike">
                <a:solidFill>
                  <a:srgbClr val="cfd0d8"/>
                </a:solidFill>
                <a:latin typeface="Roboto Bold"/>
                <a:ea typeface="Roboto Bold"/>
              </a:rPr>
              <a:t>Владислав Зарембо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42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ext 0"/>
          <p:cNvSpPr/>
          <p:nvPr/>
        </p:nvSpPr>
        <p:spPr>
          <a:xfrm>
            <a:off x="793800" y="252288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Основы голографии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44" name="Text 1"/>
          <p:cNvSpPr/>
          <p:nvPr/>
        </p:nvSpPr>
        <p:spPr>
          <a:xfrm>
            <a:off x="793800" y="37987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45" name="Text 2"/>
          <p:cNvSpPr/>
          <p:nvPr/>
        </p:nvSpPr>
        <p:spPr>
          <a:xfrm>
            <a:off x="793800" y="43801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Опорный пучок освещает фотопластинку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46" name="Text 3"/>
          <p:cNvSpPr/>
          <p:nvPr/>
        </p:nvSpPr>
        <p:spPr>
          <a:xfrm>
            <a:off x="793800" y="48222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Объектный пучок отражается от объекта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47" name="Text 4"/>
          <p:cNvSpPr/>
          <p:nvPr/>
        </p:nvSpPr>
        <p:spPr>
          <a:xfrm>
            <a:off x="793800" y="526428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Создаётся интерференционная картина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48" name="Text 5"/>
          <p:cNvSpPr/>
          <p:nvPr/>
        </p:nvSpPr>
        <p:spPr>
          <a:xfrm>
            <a:off x="7599600" y="3798720"/>
            <a:ext cx="40672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Восстановление изображения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49" name="Text 6"/>
          <p:cNvSpPr/>
          <p:nvPr/>
        </p:nvSpPr>
        <p:spPr>
          <a:xfrm>
            <a:off x="7599600" y="43801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Освещение голограммы опорным пучком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50" name="Text 7"/>
          <p:cNvSpPr/>
          <p:nvPr/>
        </p:nvSpPr>
        <p:spPr>
          <a:xfrm>
            <a:off x="7599600" y="48222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Дифракция формирует 3 пучка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51" name="Text 8"/>
          <p:cNvSpPr/>
          <p:nvPr/>
        </p:nvSpPr>
        <p:spPr>
          <a:xfrm>
            <a:off x="7599600" y="526428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cfd0d8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Пучок +1 порядка создаёт 3D изображение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52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54" name="Text 0"/>
          <p:cNvSpPr/>
          <p:nvPr/>
        </p:nvSpPr>
        <p:spPr>
          <a:xfrm>
            <a:off x="793800" y="2073600"/>
            <a:ext cx="6688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Теоретические формулы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55" name="Shape 1"/>
          <p:cNvSpPr/>
          <p:nvPr/>
        </p:nvSpPr>
        <p:spPr>
          <a:xfrm>
            <a:off x="793800" y="312264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Text 2"/>
          <p:cNvSpPr/>
          <p:nvPr/>
        </p:nvSpPr>
        <p:spPr>
          <a:xfrm>
            <a:off x="1531080" y="3200400"/>
            <a:ext cx="2864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Интенсивность света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57" name="Text 3"/>
          <p:cNvSpPr/>
          <p:nvPr/>
        </p:nvSpPr>
        <p:spPr>
          <a:xfrm>
            <a:off x="1531080" y="3691080"/>
            <a:ext cx="2899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I(x,y) = |E_r + E_o|² — амплитуда и фаза волн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58" name="Shape 4"/>
          <p:cNvSpPr/>
          <p:nvPr/>
        </p:nvSpPr>
        <p:spPr>
          <a:xfrm>
            <a:off x="4713840" y="312264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Text 5"/>
          <p:cNvSpPr/>
          <p:nvPr/>
        </p:nvSpPr>
        <p:spPr>
          <a:xfrm>
            <a:off x="5450760" y="3200400"/>
            <a:ext cx="2899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Компоненты интерференции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0" name="Text 6"/>
          <p:cNvSpPr/>
          <p:nvPr/>
        </p:nvSpPr>
        <p:spPr>
          <a:xfrm>
            <a:off x="5450760" y="4045320"/>
            <a:ext cx="2899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Сумма интенсивностей и фазовые сдвиги волн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1" name="Shape 7"/>
          <p:cNvSpPr/>
          <p:nvPr/>
        </p:nvSpPr>
        <p:spPr>
          <a:xfrm>
            <a:off x="793800" y="52246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Text 8"/>
          <p:cNvSpPr/>
          <p:nvPr/>
        </p:nvSpPr>
        <p:spPr>
          <a:xfrm>
            <a:off x="1531080" y="5302440"/>
            <a:ext cx="30902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Дифракционные пучки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3" name="Text 9"/>
          <p:cNvSpPr/>
          <p:nvPr/>
        </p:nvSpPr>
        <p:spPr>
          <a:xfrm>
            <a:off x="1531080" y="579312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Нулевой, +1 и -1 порядки с разной информацией</a:t>
            </a:r>
            <a:endParaRPr b="0" lang="en-US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65" name="Text 0"/>
          <p:cNvSpPr/>
          <p:nvPr/>
        </p:nvSpPr>
        <p:spPr>
          <a:xfrm>
            <a:off x="6280200" y="1614600"/>
            <a:ext cx="61419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Голограмма Денисюка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66" name="Shape 1"/>
          <p:cNvSpPr/>
          <p:nvPr/>
        </p:nvSpPr>
        <p:spPr>
          <a:xfrm>
            <a:off x="6280200" y="2663640"/>
            <a:ext cx="3664440" cy="2401920"/>
          </a:xfrm>
          <a:prstGeom prst="roundRect">
            <a:avLst>
              <a:gd name="adj" fmla="val 3966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Text 2"/>
          <p:cNvSpPr/>
          <p:nvPr/>
        </p:nvSpPr>
        <p:spPr>
          <a:xfrm>
            <a:off x="6514560" y="28980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Метод 1962 года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68" name="Text 3"/>
          <p:cNvSpPr/>
          <p:nvPr/>
        </p:nvSpPr>
        <p:spPr>
          <a:xfrm>
            <a:off x="6514560" y="3388320"/>
            <a:ext cx="3195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Запись и восстановление с одним источником света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69" name="Shape 4"/>
          <p:cNvSpPr/>
          <p:nvPr/>
        </p:nvSpPr>
        <p:spPr>
          <a:xfrm>
            <a:off x="10171800" y="2663640"/>
            <a:ext cx="3664440" cy="2401920"/>
          </a:xfrm>
          <a:prstGeom prst="roundRect">
            <a:avLst>
              <a:gd name="adj" fmla="val 3966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Text 5"/>
          <p:cNvSpPr/>
          <p:nvPr/>
        </p:nvSpPr>
        <p:spPr>
          <a:xfrm>
            <a:off x="10406160" y="2898000"/>
            <a:ext cx="3195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Объёмное изображение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1" name="Text 6"/>
          <p:cNvSpPr/>
          <p:nvPr/>
        </p:nvSpPr>
        <p:spPr>
          <a:xfrm>
            <a:off x="10406160" y="3742560"/>
            <a:ext cx="3195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Создание трёхмерных голограмм с учётом наблюдателя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72" name="Shape 7"/>
          <p:cNvSpPr/>
          <p:nvPr/>
        </p:nvSpPr>
        <p:spPr>
          <a:xfrm>
            <a:off x="6280200" y="5292720"/>
            <a:ext cx="7556040" cy="1321920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Text 8"/>
          <p:cNvSpPr/>
          <p:nvPr/>
        </p:nvSpPr>
        <p:spPr>
          <a:xfrm>
            <a:off x="6514560" y="5527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Применение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74" name="Text 9"/>
          <p:cNvSpPr/>
          <p:nvPr/>
        </p:nvSpPr>
        <p:spPr>
          <a:xfrm>
            <a:off x="6514560" y="601740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Используется в научных и образовательных целях</a:t>
            </a:r>
            <a:endParaRPr b="0" lang="en-US" sz="1750" spc="-1" strike="noStrike">
              <a:latin typeface="Arial"/>
            </a:endParaRPr>
          </a:p>
        </p:txBody>
      </p:sp>
      <p:pic>
        <p:nvPicPr>
          <p:cNvPr id="375" name="" descr=""/>
          <p:cNvPicPr/>
          <p:nvPr/>
        </p:nvPicPr>
        <p:blipFill>
          <a:blip r:embed="rId2"/>
          <a:stretch/>
        </p:blipFill>
        <p:spPr>
          <a:xfrm>
            <a:off x="0" y="0"/>
            <a:ext cx="5943600" cy="4192920"/>
          </a:xfrm>
          <a:prstGeom prst="rect">
            <a:avLst/>
          </a:prstGeom>
          <a:ln w="0">
            <a:noFill/>
          </a:ln>
        </p:spPr>
      </p:pic>
      <p:pic>
        <p:nvPicPr>
          <p:cNvPr id="376" name="" descr=""/>
          <p:cNvPicPr/>
          <p:nvPr/>
        </p:nvPicPr>
        <p:blipFill>
          <a:blip r:embed="rId3"/>
          <a:stretch/>
        </p:blipFill>
        <p:spPr>
          <a:xfrm>
            <a:off x="0" y="4192920"/>
            <a:ext cx="5956920" cy="4036680"/>
          </a:xfrm>
          <a:prstGeom prst="rect">
            <a:avLst/>
          </a:prstGeom>
          <a:ln w="0">
            <a:noFill/>
          </a:ln>
        </p:spPr>
      </p:pic>
      <p:sp>
        <p:nvSpPr>
          <p:cNvPr id="377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Text 0"/>
          <p:cNvSpPr/>
          <p:nvPr/>
        </p:nvSpPr>
        <p:spPr>
          <a:xfrm>
            <a:off x="793800" y="253980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Архитектура проекта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379" name="Text 1"/>
          <p:cNvSpPr/>
          <p:nvPr/>
        </p:nvSpPr>
        <p:spPr>
          <a:xfrm>
            <a:off x="793800" y="3815640"/>
            <a:ext cx="2845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Генерация геометрии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0" name="Text 2"/>
          <p:cNvSpPr/>
          <p:nvPr/>
        </p:nvSpPr>
        <p:spPr>
          <a:xfrm>
            <a:off x="793800" y="47512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Задание формы и сетки объекта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1" name="Text 3"/>
          <p:cNvSpPr/>
          <p:nvPr/>
        </p:nvSpPr>
        <p:spPr>
          <a:xfrm>
            <a:off x="420048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2" name="Text 4"/>
          <p:cNvSpPr/>
          <p:nvPr/>
        </p:nvSpPr>
        <p:spPr>
          <a:xfrm>
            <a:off x="4200480" y="4396680"/>
            <a:ext cx="2845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Расчёт интерференционной картины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3" name="Text 5"/>
          <p:cNvSpPr/>
          <p:nvPr/>
        </p:nvSpPr>
        <p:spPr>
          <a:xfrm>
            <a:off x="7607160" y="3815640"/>
            <a:ext cx="2845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Восстановление изображения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4" name="Text 6"/>
          <p:cNvSpPr/>
          <p:nvPr/>
        </p:nvSpPr>
        <p:spPr>
          <a:xfrm>
            <a:off x="7607160" y="47512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FFT для выделения пучка +1 порядка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5" name="Text 7"/>
          <p:cNvSpPr/>
          <p:nvPr/>
        </p:nvSpPr>
        <p:spPr>
          <a:xfrm>
            <a:off x="1101348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Визуализация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86" name="Text 8"/>
          <p:cNvSpPr/>
          <p:nvPr/>
        </p:nvSpPr>
        <p:spPr>
          <a:xfrm>
            <a:off x="11013480" y="4396680"/>
            <a:ext cx="2845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Отображение с помощью OpenGL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387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532600"/>
          </a:xfrm>
          <a:prstGeom prst="rect">
            <a:avLst/>
          </a:prstGeom>
          <a:ln w="0">
            <a:noFill/>
          </a:ln>
        </p:spPr>
      </p:pic>
      <p:sp>
        <p:nvSpPr>
          <p:cNvPr id="389" name="Text 0"/>
          <p:cNvSpPr/>
          <p:nvPr/>
        </p:nvSpPr>
        <p:spPr>
          <a:xfrm>
            <a:off x="709200" y="3089880"/>
            <a:ext cx="5065200" cy="63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949"/>
              </a:lnSpc>
              <a:buNone/>
              <a:tabLst>
                <a:tab algn="l" pos="0"/>
              </a:tabLst>
            </a:pPr>
            <a:r>
              <a:rPr b="0" lang="en-US" sz="39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Этапы работы</a:t>
            </a:r>
            <a:endParaRPr b="0" lang="en-US" sz="3950" spc="-1" strike="noStrike">
              <a:latin typeface="Arial"/>
            </a:endParaRPr>
          </a:p>
        </p:txBody>
      </p:sp>
      <p:pic>
        <p:nvPicPr>
          <p:cNvPr id="390" name="Image 1" descr="preencoded.png"/>
          <p:cNvPicPr/>
          <p:nvPr/>
        </p:nvPicPr>
        <p:blipFill>
          <a:blip r:embed="rId2"/>
          <a:stretch/>
        </p:blipFill>
        <p:spPr>
          <a:xfrm>
            <a:off x="709200" y="402696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1" name="Text 1"/>
          <p:cNvSpPr/>
          <p:nvPr/>
        </p:nvSpPr>
        <p:spPr>
          <a:xfrm>
            <a:off x="2026080" y="422964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Генерация объекта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2" name="Text 2"/>
          <p:cNvSpPr/>
          <p:nvPr/>
        </p:nvSpPr>
        <p:spPr>
          <a:xfrm>
            <a:off x="2026080" y="4667760"/>
            <a:ext cx="1189476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Задание поверхностей и вершин</a:t>
            </a:r>
            <a:endParaRPr b="0" lang="en-US" sz="1550" spc="-1" strike="noStrike">
              <a:latin typeface="Arial"/>
            </a:endParaRPr>
          </a:p>
        </p:txBody>
      </p:sp>
      <p:pic>
        <p:nvPicPr>
          <p:cNvPr id="393" name="Image 2" descr="preencoded.png"/>
          <p:cNvPicPr/>
          <p:nvPr/>
        </p:nvPicPr>
        <p:blipFill>
          <a:blip r:embed="rId3"/>
          <a:stretch/>
        </p:blipFill>
        <p:spPr>
          <a:xfrm>
            <a:off x="709200" y="524268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4" name="Text 3"/>
          <p:cNvSpPr/>
          <p:nvPr/>
        </p:nvSpPr>
        <p:spPr>
          <a:xfrm>
            <a:off x="2026080" y="544536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Запись голограммы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5" name="Text 4"/>
          <p:cNvSpPr/>
          <p:nvPr/>
        </p:nvSpPr>
        <p:spPr>
          <a:xfrm>
            <a:off x="2026080" y="5883480"/>
            <a:ext cx="1189476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Расчёт матрицы интенсивностей</a:t>
            </a:r>
            <a:endParaRPr b="0" lang="en-US" sz="1550" spc="-1" strike="noStrike">
              <a:latin typeface="Arial"/>
            </a:endParaRPr>
          </a:p>
        </p:txBody>
      </p:sp>
      <p:pic>
        <p:nvPicPr>
          <p:cNvPr id="396" name="Image 3" descr="preencoded.png"/>
          <p:cNvPicPr/>
          <p:nvPr/>
        </p:nvPicPr>
        <p:blipFill>
          <a:blip r:embed="rId4"/>
          <a:stretch/>
        </p:blipFill>
        <p:spPr>
          <a:xfrm>
            <a:off x="709200" y="6458400"/>
            <a:ext cx="1012680" cy="1215360"/>
          </a:xfrm>
          <a:prstGeom prst="rect">
            <a:avLst/>
          </a:prstGeom>
          <a:ln w="0">
            <a:noFill/>
          </a:ln>
        </p:spPr>
      </p:pic>
      <p:sp>
        <p:nvSpPr>
          <p:cNvPr id="397" name="Text 5"/>
          <p:cNvSpPr/>
          <p:nvPr/>
        </p:nvSpPr>
        <p:spPr>
          <a:xfrm>
            <a:off x="2026080" y="6661080"/>
            <a:ext cx="2532600" cy="31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195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Восстановление</a:t>
            </a:r>
            <a:endParaRPr b="0" lang="en-US" sz="1950" spc="-1" strike="noStrike">
              <a:latin typeface="Arial"/>
            </a:endParaRPr>
          </a:p>
        </p:txBody>
      </p:sp>
      <p:sp>
        <p:nvSpPr>
          <p:cNvPr id="398" name="Text 6"/>
          <p:cNvSpPr/>
          <p:nvPr/>
        </p:nvSpPr>
        <p:spPr>
          <a:xfrm>
            <a:off x="2026080" y="7099200"/>
            <a:ext cx="1189476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cfd0d8"/>
                </a:solidFill>
                <a:latin typeface="Roboto"/>
                <a:ea typeface="Roboto"/>
              </a:rPr>
              <a:t>Использование FFT и обновление изображения</a:t>
            </a:r>
            <a:endParaRPr b="0" lang="en-US" sz="1550" spc="-1" strike="noStrike">
              <a:latin typeface="Arial"/>
            </a:endParaRPr>
          </a:p>
        </p:txBody>
      </p:sp>
      <p:sp>
        <p:nvSpPr>
          <p:cNvPr id="399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 0"/>
          <p:cNvSpPr/>
          <p:nvPr/>
        </p:nvSpPr>
        <p:spPr>
          <a:xfrm>
            <a:off x="905760" y="685800"/>
            <a:ext cx="70952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Результаты эксперимента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01" name="Text 1"/>
          <p:cNvSpPr/>
          <p:nvPr/>
        </p:nvSpPr>
        <p:spPr>
          <a:xfrm>
            <a:off x="4343400" y="7315200"/>
            <a:ext cx="2971800" cy="8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Интерференционная </a:t>
            </a:r>
            <a:endParaRPr b="0" lang="en-US" sz="2200" spc="-1" strike="noStrike">
              <a:latin typeface="Arial"/>
            </a:endParaRPr>
          </a:p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картина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02" name="Text 2"/>
          <p:cNvSpPr/>
          <p:nvPr/>
        </p:nvSpPr>
        <p:spPr>
          <a:xfrm>
            <a:off x="9100440" y="7315200"/>
            <a:ext cx="4158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Восстановленное изображение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03" name="" descr=""/>
          <p:cNvPicPr/>
          <p:nvPr/>
        </p:nvPicPr>
        <p:blipFill>
          <a:blip r:embed="rId1"/>
          <a:stretch/>
        </p:blipFill>
        <p:spPr>
          <a:xfrm>
            <a:off x="4343400" y="1600200"/>
            <a:ext cx="2780280" cy="2743200"/>
          </a:xfrm>
          <a:prstGeom prst="rect">
            <a:avLst/>
          </a:prstGeom>
          <a:ln w="0">
            <a:noFill/>
          </a:ln>
        </p:spPr>
      </p:pic>
      <p:pic>
        <p:nvPicPr>
          <p:cNvPr id="404" name="" descr=""/>
          <p:cNvPicPr/>
          <p:nvPr/>
        </p:nvPicPr>
        <p:blipFill>
          <a:blip r:embed="rId2"/>
          <a:srcRect l="16655" t="0" r="22228" b="0"/>
          <a:stretch/>
        </p:blipFill>
        <p:spPr>
          <a:xfrm>
            <a:off x="8186400" y="1548000"/>
            <a:ext cx="2514240" cy="2795400"/>
          </a:xfrm>
          <a:prstGeom prst="rect">
            <a:avLst/>
          </a:prstGeom>
          <a:ln w="0">
            <a:noFill/>
          </a:ln>
        </p:spPr>
      </p:pic>
      <p:pic>
        <p:nvPicPr>
          <p:cNvPr id="405" name="" descr=""/>
          <p:cNvPicPr/>
          <p:nvPr/>
        </p:nvPicPr>
        <p:blipFill>
          <a:blip r:embed="rId3"/>
          <a:stretch/>
        </p:blipFill>
        <p:spPr>
          <a:xfrm>
            <a:off x="10744200" y="1548000"/>
            <a:ext cx="2536560" cy="2795400"/>
          </a:xfrm>
          <a:prstGeom prst="rect">
            <a:avLst/>
          </a:prstGeom>
          <a:ln w="0">
            <a:noFill/>
          </a:ln>
        </p:spPr>
      </p:pic>
      <p:sp>
        <p:nvSpPr>
          <p:cNvPr id="406" name=""/>
          <p:cNvSpPr txBox="1"/>
          <p:nvPr/>
        </p:nvSpPr>
        <p:spPr>
          <a:xfrm>
            <a:off x="685800" y="7315200"/>
            <a:ext cx="2743920" cy="418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Геометрия объекта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07" name="" descr=""/>
          <p:cNvPicPr/>
          <p:nvPr/>
        </p:nvPicPr>
        <p:blipFill>
          <a:blip r:embed="rId4"/>
          <a:srcRect l="4367" t="0" r="9693" b="0"/>
          <a:stretch/>
        </p:blipFill>
        <p:spPr>
          <a:xfrm>
            <a:off x="457200" y="4891320"/>
            <a:ext cx="3429000" cy="1966680"/>
          </a:xfrm>
          <a:prstGeom prst="rect">
            <a:avLst/>
          </a:prstGeom>
          <a:ln w="0">
            <a:noFill/>
          </a:ln>
        </p:spPr>
      </p:pic>
      <p:pic>
        <p:nvPicPr>
          <p:cNvPr id="408" name="" descr=""/>
          <p:cNvPicPr/>
          <p:nvPr/>
        </p:nvPicPr>
        <p:blipFill>
          <a:blip r:embed="rId5"/>
          <a:stretch/>
        </p:blipFill>
        <p:spPr>
          <a:xfrm>
            <a:off x="4294440" y="4311360"/>
            <a:ext cx="2829240" cy="2775240"/>
          </a:xfrm>
          <a:prstGeom prst="rect">
            <a:avLst/>
          </a:prstGeom>
          <a:ln w="0">
            <a:noFill/>
          </a:ln>
        </p:spPr>
      </p:pic>
      <p:pic>
        <p:nvPicPr>
          <p:cNvPr id="409" name="" descr=""/>
          <p:cNvPicPr/>
          <p:nvPr/>
        </p:nvPicPr>
        <p:blipFill>
          <a:blip r:embed="rId6"/>
          <a:stretch/>
        </p:blipFill>
        <p:spPr>
          <a:xfrm>
            <a:off x="8075520" y="4421160"/>
            <a:ext cx="2625120" cy="2705040"/>
          </a:xfrm>
          <a:prstGeom prst="rect">
            <a:avLst/>
          </a:prstGeom>
          <a:ln w="0">
            <a:noFill/>
          </a:ln>
        </p:spPr>
      </p:pic>
      <p:pic>
        <p:nvPicPr>
          <p:cNvPr id="410" name="" descr=""/>
          <p:cNvPicPr/>
          <p:nvPr/>
        </p:nvPicPr>
        <p:blipFill>
          <a:blip r:embed="rId7"/>
          <a:stretch/>
        </p:blipFill>
        <p:spPr>
          <a:xfrm>
            <a:off x="10744200" y="4381560"/>
            <a:ext cx="2786760" cy="2682360"/>
          </a:xfrm>
          <a:prstGeom prst="rect">
            <a:avLst/>
          </a:prstGeom>
          <a:ln w="0">
            <a:noFill/>
          </a:ln>
        </p:spPr>
      </p:pic>
      <p:sp>
        <p:nvSpPr>
          <p:cNvPr id="411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 w="0">
            <a:noFill/>
          </a:ln>
        </p:spPr>
      </p:pic>
      <p:sp>
        <p:nvSpPr>
          <p:cNvPr id="413" name="Text 0"/>
          <p:cNvSpPr/>
          <p:nvPr/>
        </p:nvSpPr>
        <p:spPr>
          <a:xfrm>
            <a:off x="793800" y="436104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edium"/>
                <a:ea typeface="Roboto Medium"/>
              </a:rPr>
              <a:t>Итоги и выводы</a:t>
            </a:r>
            <a:endParaRPr b="0" lang="en-US" sz="4450" spc="-1" strike="noStrike">
              <a:latin typeface="Arial"/>
            </a:endParaRPr>
          </a:p>
        </p:txBody>
      </p:sp>
      <p:sp>
        <p:nvSpPr>
          <p:cNvPr id="414" name="Shape 1"/>
          <p:cNvSpPr/>
          <p:nvPr/>
        </p:nvSpPr>
        <p:spPr>
          <a:xfrm>
            <a:off x="79380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Text 2"/>
          <p:cNvSpPr/>
          <p:nvPr/>
        </p:nvSpPr>
        <p:spPr>
          <a:xfrm>
            <a:off x="153108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Реализация модели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6" name="Text 3"/>
          <p:cNvSpPr/>
          <p:nvPr/>
        </p:nvSpPr>
        <p:spPr>
          <a:xfrm>
            <a:off x="153108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Запись и восстановление голограммы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17" name="Shape 4"/>
          <p:cNvSpPr/>
          <p:nvPr/>
        </p:nvSpPr>
        <p:spPr>
          <a:xfrm>
            <a:off x="523584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Text 5"/>
          <p:cNvSpPr/>
          <p:nvPr/>
        </p:nvSpPr>
        <p:spPr>
          <a:xfrm>
            <a:off x="597312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Численные методы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9" name="Text 6"/>
          <p:cNvSpPr/>
          <p:nvPr/>
        </p:nvSpPr>
        <p:spPr>
          <a:xfrm>
            <a:off x="597312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Использование FFT для восстановления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0" name="Shape 7"/>
          <p:cNvSpPr/>
          <p:nvPr/>
        </p:nvSpPr>
        <p:spPr>
          <a:xfrm>
            <a:off x="9677880" y="54097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Text 8"/>
          <p:cNvSpPr/>
          <p:nvPr/>
        </p:nvSpPr>
        <p:spPr>
          <a:xfrm>
            <a:off x="10415160" y="5487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cfd0d8"/>
                </a:solidFill>
                <a:latin typeface="Roboto Medium"/>
                <a:ea typeface="Roboto Medium"/>
              </a:rPr>
              <a:t>Демонстрация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22" name="Text 9"/>
          <p:cNvSpPr/>
          <p:nvPr/>
        </p:nvSpPr>
        <p:spPr>
          <a:xfrm>
            <a:off x="10415160" y="5978160"/>
            <a:ext cx="3421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cfd0d8"/>
                </a:solidFill>
                <a:latin typeface="Roboto"/>
                <a:ea typeface="Roboto"/>
              </a:rPr>
              <a:t>Симуляция голограммы с учётом наблюдателя</a:t>
            </a:r>
            <a:endParaRPr b="0" lang="en-US" sz="1750" spc="-1" strike="noStrike">
              <a:latin typeface="Arial"/>
            </a:endParaRPr>
          </a:p>
        </p:txBody>
      </p:sp>
      <p:sp>
        <p:nvSpPr>
          <p:cNvPr id="423" name=""/>
          <p:cNvSpPr/>
          <p:nvPr/>
        </p:nvSpPr>
        <p:spPr>
          <a:xfrm>
            <a:off x="12344400" y="7086600"/>
            <a:ext cx="2286000" cy="1143000"/>
          </a:xfrm>
          <a:prstGeom prst="rect">
            <a:avLst/>
          </a:prstGeom>
          <a:solidFill>
            <a:srgbClr val="000018"/>
          </a:solidFill>
          <a:ln w="0">
            <a:solidFill>
              <a:srgbClr val="000018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2025-05-22T21:30:03Z</dcterms:created>
  <dc:creator>PptxGenJS</dc:creator>
  <dc:description/>
  <dc:language>en-US</dc:language>
  <cp:lastModifiedBy/>
  <dcterms:modified xsi:type="dcterms:W3CDTF">2025-05-23T00:41:35Z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